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13"/>
  </p:notesMasterIdLst>
  <p:sldIdLst>
    <p:sldId id="256" r:id="rId3"/>
    <p:sldId id="268" r:id="rId4"/>
    <p:sldId id="286" r:id="rId5"/>
    <p:sldId id="264" r:id="rId6"/>
    <p:sldId id="281" r:id="rId7"/>
    <p:sldId id="283" r:id="rId8"/>
    <p:sldId id="282" r:id="rId9"/>
    <p:sldId id="262" r:id="rId10"/>
    <p:sldId id="284" r:id="rId11"/>
    <p:sldId id="285" r:id="rId12"/>
  </p:sldIdLst>
  <p:sldSz cx="9144000" cy="5143500" type="screen16x9"/>
  <p:notesSz cx="6858000" cy="9144000"/>
  <p:embeddedFontLst>
    <p:embeddedFont>
      <p:font typeface="Arimo" panose="020B0604020202020204" pitchFamily="34" charset="0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Lato" panose="020F0502020204030203" pitchFamily="34" charset="0"/>
      <p:regular r:id="rId22"/>
      <p:bold r:id="rId23"/>
      <p:italic r:id="rId24"/>
      <p:boldItalic r:id="rId25"/>
    </p:embeddedFont>
    <p:embeddedFont>
      <p:font typeface="Poppins" pitchFamily="2" charset="77"/>
      <p:regular r:id="rId26"/>
      <p:bold r:id="rId27"/>
      <p:italic r:id="rId28"/>
      <p:boldItalic r:id="rId29"/>
    </p:embeddedFont>
    <p:embeddedFont>
      <p:font typeface="Poppins ExtraBold" panose="020B0604020202020204" pitchFamily="34" charset="0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B4FB242-E460-4C8A-B100-520683B43E6A}">
  <a:tblStyle styleId="{4B4FB242-E460-4C8A-B100-520683B43E6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95"/>
    <p:restoredTop sz="94638"/>
  </p:normalViewPr>
  <p:slideViewPr>
    <p:cSldViewPr snapToGrid="0">
      <p:cViewPr varScale="1">
        <p:scale>
          <a:sx n="154" d="100"/>
          <a:sy n="154" d="100"/>
        </p:scale>
        <p:origin x="200" y="2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5e8224e953_2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27;g15e8224e953_2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15e8224e953_2_2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g15e8224e953_2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1062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15e8224e953_2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g15e8224e953_2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15e8224e953_2_2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g15e8224e953_2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77002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15e8224e953_2_2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g15e8224e953_2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15e8224e953_2_2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g15e8224e953_2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12736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15e8224e953_2_2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g15e8224e953_2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233563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15e8224e953_2_2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g15e8224e953_2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05552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15e8224e953_2_2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g15e8224e953_2_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15e8224e953_2_2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g15e8224e953_2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84836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marL="914400" lvl="1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>
            <a:spLocks noGrp="1"/>
          </p:cNvSpPr>
          <p:nvPr>
            <p:ph type="title"/>
          </p:nvPr>
        </p:nvSpPr>
        <p:spPr>
          <a:xfrm>
            <a:off x="361156" y="2203450"/>
            <a:ext cx="3886200" cy="681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1"/>
          </p:nvPr>
        </p:nvSpPr>
        <p:spPr>
          <a:xfrm>
            <a:off x="361156" y="1453357"/>
            <a:ext cx="3886200" cy="75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 sz="8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body" idx="2"/>
          </p:nvPr>
        </p:nvSpPr>
        <p:spPr>
          <a:xfrm>
            <a:off x="23241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5pPr>
            <a:lvl6pPr marL="2743200" lvl="5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6pPr>
            <a:lvl7pPr marL="3200400" lvl="6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7pPr>
            <a:lvl8pPr marL="3657600" lvl="7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8pPr>
            <a:lvl9pPr marL="4114800" lvl="8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body" idx="2"/>
          </p:nvPr>
        </p:nvSpPr>
        <p:spPr>
          <a:xfrm>
            <a:off x="228600" y="1087438"/>
            <a:ext cx="2020094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marL="2286000" lvl="4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marL="2743200" lvl="5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marL="3200400" lvl="6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marL="4114800" lvl="8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body" idx="3"/>
          </p:nvPr>
        </p:nvSpPr>
        <p:spPr>
          <a:xfrm>
            <a:off x="2322513" y="767556"/>
            <a:ext cx="2020888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5pPr>
            <a:lvl6pPr marL="2743200" lvl="5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6pPr>
            <a:lvl7pPr marL="3200400" lvl="6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7pPr>
            <a:lvl8pPr marL="3657600" lvl="7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8pPr>
            <a:lvl9pPr marL="4114800" lvl="8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body" idx="4"/>
          </p:nvPr>
        </p:nvSpPr>
        <p:spPr>
          <a:xfrm>
            <a:off x="2322513" y="1087438"/>
            <a:ext cx="2020888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marL="2286000" lvl="4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marL="2743200" lvl="5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marL="3200400" lvl="6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marL="4114800" lvl="8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228600" y="136525"/>
            <a:ext cx="1504157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>
            <a:off x="1787525" y="136525"/>
            <a:ext cx="2555875" cy="2926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30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marL="1371600" lvl="2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4pPr>
            <a:lvl5pPr marL="2286000" lvl="4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1000"/>
            </a:lvl5pPr>
            <a:lvl6pPr marL="2743200" lvl="5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6pPr>
            <a:lvl7pPr marL="3200400" lvl="6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7pPr>
            <a:lvl8pPr marL="3657600" lvl="7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8pPr>
            <a:lvl9pPr marL="4114800" lvl="8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2"/>
          </p:nvPr>
        </p:nvSpPr>
        <p:spPr>
          <a:xfrm>
            <a:off x="228600" y="717550"/>
            <a:ext cx="1504157" cy="2345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marL="914400" lvl="1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marL="1371600" lvl="2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>
            <a:spLocks noGrp="1"/>
          </p:cNvSpPr>
          <p:nvPr>
            <p:ph type="pic" idx="2"/>
          </p:nvPr>
        </p:nvSpPr>
        <p:spPr>
          <a:xfrm>
            <a:off x="896144" y="306388"/>
            <a:ext cx="2743200" cy="2057400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896144" y="2683669"/>
            <a:ext cx="2743200" cy="402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marL="914400" lvl="1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marL="1371600" lvl="2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 rot="5400000">
            <a:off x="1154509" y="-125809"/>
            <a:ext cx="2262982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marL="914400" lvl="1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 rot="5400000">
            <a:off x="2366169" y="1085850"/>
            <a:ext cx="2925763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 rot="5400000">
            <a:off x="270669" y="95250"/>
            <a:ext cx="2925763" cy="30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marL="914400" lvl="1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marR="0" lvl="0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700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5.png"/><Relationship Id="rId7" Type="http://schemas.openxmlformats.org/officeDocument/2006/relationships/hyperlink" Target="https://www.mkfalcons.com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instagram.com/mkfalcons" TargetMode="External"/><Relationship Id="rId5" Type="http://schemas.openxmlformats.org/officeDocument/2006/relationships/hyperlink" Target="https://www.facebook.com/MiltonKeynesFalcons" TargetMode="Externa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7" name="Rectangle 162">
            <a:extLst>
              <a:ext uri="{FF2B5EF4-FFF2-40B4-BE49-F238E27FC236}">
                <a16:creationId xmlns:a16="http://schemas.microsoft.com/office/drawing/2014/main" id="{9D80C9EF-3CC6-4ECC-9C2D-9D0396C96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5143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Google Shape;140;p25"/>
          <p:cNvSpPr txBox="1"/>
          <p:nvPr/>
        </p:nvSpPr>
        <p:spPr>
          <a:xfrm>
            <a:off x="596646" y="290197"/>
            <a:ext cx="7606349" cy="975416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marR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rgbClr val="7030A0"/>
                </a:solidFill>
                <a:latin typeface="Poppins" pitchFamily="2" charset="77"/>
                <a:ea typeface="+mj-ea"/>
                <a:cs typeface="Poppins" pitchFamily="2" charset="77"/>
                <a:sym typeface="Poppins ExtraBold"/>
              </a:rPr>
              <a:t>Milton Keynes Falcons</a:t>
            </a:r>
            <a:endParaRPr lang="en-US" sz="4000" b="1" kern="1200" dirty="0">
              <a:solidFill>
                <a:srgbClr val="7030A0"/>
              </a:solidFill>
              <a:latin typeface="Poppins" pitchFamily="2" charset="77"/>
              <a:ea typeface="+mj-ea"/>
              <a:cs typeface="Poppins" pitchFamily="2" charset="77"/>
            </a:endParaRPr>
          </a:p>
        </p:txBody>
      </p:sp>
      <p:sp>
        <p:nvSpPr>
          <p:cNvPr id="188" name="Rectangle 164">
            <a:extLst>
              <a:ext uri="{FF2B5EF4-FFF2-40B4-BE49-F238E27FC236}">
                <a16:creationId xmlns:a16="http://schemas.microsoft.com/office/drawing/2014/main" id="{5DA32751-37A2-45C0-BE94-63D375E27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1" y="1499133"/>
            <a:ext cx="8590945" cy="5862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Rectangle 166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52309"/>
            <a:ext cx="8537521" cy="32009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logo of a falcon&#10;&#10;AI-generated content may be incorrect.">
            <a:extLst>
              <a:ext uri="{FF2B5EF4-FFF2-40B4-BE49-F238E27FC236}">
                <a16:creationId xmlns:a16="http://schemas.microsoft.com/office/drawing/2014/main" id="{0E665AE1-50D6-32CD-E5AE-F891F77DC5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" r="2" b="266"/>
          <a:stretch>
            <a:fillRect/>
          </a:stretch>
        </p:blipFill>
        <p:spPr>
          <a:xfrm>
            <a:off x="476471" y="1893536"/>
            <a:ext cx="3862708" cy="27856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87334DD-52E8-8266-E382-94B14CB6C312}"/>
              </a:ext>
            </a:extLst>
          </p:cNvPr>
          <p:cNvSpPr txBox="1"/>
          <p:nvPr/>
        </p:nvSpPr>
        <p:spPr>
          <a:xfrm>
            <a:off x="4804821" y="1949631"/>
            <a:ext cx="3398174" cy="27295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600" kern="1200" dirty="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rPr>
              <a:t>Season Sponsorship Opportunities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600" kern="1200" dirty="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rPr>
              <a:t>2025/2026</a:t>
            </a:r>
          </a:p>
        </p:txBody>
      </p:sp>
      <p:sp>
        <p:nvSpPr>
          <p:cNvPr id="190" name="Rectangle 168">
            <a:extLst>
              <a:ext uri="{FF2B5EF4-FFF2-40B4-BE49-F238E27FC236}">
                <a16:creationId xmlns:a16="http://schemas.microsoft.com/office/drawing/2014/main" id="{5A55FBCD-CD42-40F5-8A1B-3203F9CAE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421030" y="1734770"/>
            <a:ext cx="586275" cy="114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Google Shape;349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86547" y="601407"/>
            <a:ext cx="4358860" cy="1489938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33"/>
          <p:cNvSpPr txBox="1"/>
          <p:nvPr/>
        </p:nvSpPr>
        <p:spPr>
          <a:xfrm>
            <a:off x="440940" y="651175"/>
            <a:ext cx="435886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 dirty="0">
                <a:solidFill>
                  <a:srgbClr val="7030A0"/>
                </a:solidFill>
                <a:latin typeface="Poppins" pitchFamily="2" charset="77"/>
                <a:cs typeface="Poppins" pitchFamily="2" charset="77"/>
              </a:rPr>
              <a:t>Call to Action</a:t>
            </a:r>
            <a:endParaRPr sz="40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1025" name="Picture 1" descr="A logo of a falcon&#10;&#10;AI-generated content may be incorrect.">
            <a:extLst>
              <a:ext uri="{FF2B5EF4-FFF2-40B4-BE49-F238E27FC236}">
                <a16:creationId xmlns:a16="http://schemas.microsoft.com/office/drawing/2014/main" id="{C30CBE42-7AB4-D153-0384-34166FB3A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370" y="182307"/>
            <a:ext cx="11557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854A4DD3-722A-EF66-C42F-220A4D175C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E03292-7A9C-F048-24DA-3CC19E63D05B}"/>
              </a:ext>
            </a:extLst>
          </p:cNvPr>
          <p:cNvSpPr txBox="1"/>
          <p:nvPr/>
        </p:nvSpPr>
        <p:spPr>
          <a:xfrm>
            <a:off x="1449447" y="4636891"/>
            <a:ext cx="6074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u="none" strike="noStrike" dirty="0">
                <a:solidFill>
                  <a:srgbClr val="7030A0"/>
                </a:solidFill>
                <a:effectLst/>
                <a:latin typeface="-webkit-standard"/>
              </a:rPr>
              <a:t>Your brand, your reach, your impact — growing together with the MK Falcons.</a:t>
            </a:r>
            <a:endParaRPr lang="en-US" b="1" i="1" dirty="0">
              <a:solidFill>
                <a:srgbClr val="7030A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8125D1-A22A-8918-02F6-6DBEA5434210}"/>
              </a:ext>
            </a:extLst>
          </p:cNvPr>
          <p:cNvSpPr txBox="1"/>
          <p:nvPr/>
        </p:nvSpPr>
        <p:spPr>
          <a:xfrm>
            <a:off x="440940" y="1902491"/>
            <a:ext cx="85435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We’d love to partner with you and proudly showcase your business throughout our 2025–26 season.</a:t>
            </a:r>
          </a:p>
          <a:p>
            <a:pPr algn="l"/>
            <a:endParaRPr lang="en-GB" b="0" i="0" u="none" strike="noStrike" dirty="0">
              <a:solidFill>
                <a:srgbClr val="000000"/>
              </a:solidFill>
              <a:effectLst/>
            </a:endParaRPr>
          </a:p>
          <a:p>
            <a:pPr algn="l"/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Let’s connect and explore how we can create a partnership that’s rewarding for both of us.</a:t>
            </a:r>
          </a:p>
          <a:p>
            <a:pPr algn="l"/>
            <a:endParaRPr lang="en-GB" b="0" i="0" u="none" strike="noStrike" dirty="0">
              <a:solidFill>
                <a:srgbClr val="000000"/>
              </a:solidFill>
              <a:effectLst/>
            </a:endParaRPr>
          </a:p>
          <a:p>
            <a:pPr algn="l"/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📩 Contact Us</a:t>
            </a:r>
            <a:br>
              <a:rPr lang="en-GB" b="0" i="0" u="none" strike="noStrike" dirty="0">
                <a:solidFill>
                  <a:srgbClr val="000000"/>
                </a:solidFill>
                <a:effectLst/>
              </a:rPr>
            </a:br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Primary Contact: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 	Martin Waters</a:t>
            </a:r>
            <a:br>
              <a:rPr lang="en-GB" b="0" i="0" u="none" strike="noStrike" dirty="0">
                <a:solidFill>
                  <a:srgbClr val="000000"/>
                </a:solidFill>
                <a:effectLst/>
              </a:rPr>
            </a:br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Email: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 		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</a:rPr>
              <a:t>MiltonKeynesFalcons@outlook.com</a:t>
            </a:r>
            <a:br>
              <a:rPr lang="en-GB" b="0" i="0" u="none" strike="noStrike" dirty="0">
                <a:solidFill>
                  <a:srgbClr val="000000"/>
                </a:solidFill>
                <a:effectLst/>
              </a:rPr>
            </a:br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Facebook: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 	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hlinkClick r:id="rId5"/>
              </a:rPr>
              <a:t>Milton Keynes Falcons</a:t>
            </a:r>
            <a:br>
              <a:rPr lang="en-GB" b="0" i="0" u="none" strike="noStrike" dirty="0">
                <a:solidFill>
                  <a:srgbClr val="000000"/>
                </a:solidFill>
                <a:effectLst/>
              </a:rPr>
            </a:br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Instagram: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 	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hlinkClick r:id="rId6"/>
              </a:rPr>
              <a:t>@mkfalcons</a:t>
            </a:r>
            <a:br>
              <a:rPr lang="en-GB" b="0" i="0" u="none" strike="noStrike" dirty="0">
                <a:solidFill>
                  <a:srgbClr val="000000"/>
                </a:solidFill>
                <a:effectLst/>
              </a:rPr>
            </a:br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Website: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 		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hlinkClick r:id="rId7"/>
              </a:rPr>
              <a:t>www.mkfalcons.com</a:t>
            </a:r>
            <a:endParaRPr lang="en-GB" b="0" i="0" u="none" strike="noStrike" dirty="0">
              <a:solidFill>
                <a:srgbClr val="000000"/>
              </a:solidFill>
              <a:effectLst/>
            </a:endParaRPr>
          </a:p>
          <a:p>
            <a:endParaRPr lang="en-US" dirty="0"/>
          </a:p>
        </p:txBody>
      </p:sp>
      <p:pic>
        <p:nvPicPr>
          <p:cNvPr id="5" name="Picture 4" descr="A group of hockey players on ice&#10;&#10;Description automatically generated">
            <a:extLst>
              <a:ext uri="{FF2B5EF4-FFF2-40B4-BE49-F238E27FC236}">
                <a16:creationId xmlns:a16="http://schemas.microsoft.com/office/drawing/2014/main" id="{6C3A53DC-500A-34F5-8C0C-366253F106AA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74000"/>
          </a:blip>
          <a:stretch>
            <a:fillRect/>
          </a:stretch>
        </p:blipFill>
        <p:spPr>
          <a:xfrm>
            <a:off x="6123336" y="2917687"/>
            <a:ext cx="2579724" cy="171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653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2" name="Rectangle 431">
            <a:extLst>
              <a:ext uri="{FF2B5EF4-FFF2-40B4-BE49-F238E27FC236}">
                <a16:creationId xmlns:a16="http://schemas.microsoft.com/office/drawing/2014/main" id="{BDF1A630-2A9B-41A0-92F9-FDA261070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5143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4" name="Group 433">
            <a:extLst>
              <a:ext uri="{FF2B5EF4-FFF2-40B4-BE49-F238E27FC236}">
                <a16:creationId xmlns:a16="http://schemas.microsoft.com/office/drawing/2014/main" id="{19A6B5CE-CB1D-48EE-8B43-E952235C8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1755331" y="1999637"/>
            <a:ext cx="4395038" cy="395784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435" name="Rectangle 434">
              <a:extLst>
                <a:ext uri="{FF2B5EF4-FFF2-40B4-BE49-F238E27FC236}">
                  <a16:creationId xmlns:a16="http://schemas.microsoft.com/office/drawing/2014/main" id="{E3F3EAA5-4E15-400B-BBA3-82B3F49A21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Rectangle 435">
              <a:extLst>
                <a:ext uri="{FF2B5EF4-FFF2-40B4-BE49-F238E27FC236}">
                  <a16:creationId xmlns:a16="http://schemas.microsoft.com/office/drawing/2014/main" id="{72BA2E40-BE9B-4C54-9CDD-40EE804CCE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8" name="Rectangle 437">
            <a:extLst>
              <a:ext uri="{FF2B5EF4-FFF2-40B4-BE49-F238E27FC236}">
                <a16:creationId xmlns:a16="http://schemas.microsoft.com/office/drawing/2014/main" id="{0DA909B4-15FF-46A6-8A7F-7AEF977FE9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4646" y="388422"/>
            <a:ext cx="8333796" cy="43934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7" name="Google Shape;427;p37"/>
          <p:cNvSpPr txBox="1"/>
          <p:nvPr/>
        </p:nvSpPr>
        <p:spPr>
          <a:xfrm>
            <a:off x="792767" y="691983"/>
            <a:ext cx="4447235" cy="877188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Autofit/>
          </a:bodyPr>
          <a:lstStyle/>
          <a:p>
            <a:pPr marL="0" marR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rgbClr val="7030A0"/>
                </a:solidFill>
                <a:latin typeface="Poppins" pitchFamily="2" charset="77"/>
                <a:ea typeface="+mj-ea"/>
                <a:cs typeface="Poppins" pitchFamily="2" charset="77"/>
                <a:sym typeface="Poppins ExtraBold"/>
              </a:rPr>
              <a:t>Mission &amp; Vision</a:t>
            </a:r>
            <a:endParaRPr lang="en-US" sz="4000" b="1" kern="1200" dirty="0">
              <a:solidFill>
                <a:srgbClr val="7030A0"/>
              </a:solidFill>
              <a:latin typeface="Poppins" pitchFamily="2" charset="77"/>
              <a:ea typeface="+mj-ea"/>
              <a:cs typeface="Poppins" pitchFamily="2" charset="77"/>
            </a:endParaRPr>
          </a:p>
        </p:txBody>
      </p:sp>
      <p:sp>
        <p:nvSpPr>
          <p:cNvPr id="440" name="Rectangle 439">
            <a:extLst>
              <a:ext uri="{FF2B5EF4-FFF2-40B4-BE49-F238E27FC236}">
                <a16:creationId xmlns:a16="http://schemas.microsoft.com/office/drawing/2014/main" id="{1382A32C-5B0C-4B1C-A074-76C6DBCC9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1785" y="1697523"/>
            <a:ext cx="3703320" cy="2057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2" name="Google Shape;422;p37"/>
          <p:cNvSpPr txBox="1"/>
          <p:nvPr/>
        </p:nvSpPr>
        <p:spPr>
          <a:xfrm>
            <a:off x="4888991" y="1324412"/>
            <a:ext cx="3780214" cy="2882346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500" b="1" kern="1200" dirty="0">
                <a:solidFill>
                  <a:srgbClr val="7030A0"/>
                </a:solidFill>
                <a:effectLst/>
                <a:latin typeface="+mn-lt"/>
                <a:ea typeface="+mn-ea"/>
                <a:cs typeface="+mn-cs"/>
              </a:rPr>
              <a:t>Vision: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br>
              <a:rPr lang="en-US" sz="15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vision is to grow our team, strengthen our community, and be a leading force in women’s ice hockey—driven by pride, passion, and determination.</a:t>
            </a:r>
          </a:p>
        </p:txBody>
      </p:sp>
      <p:pic>
        <p:nvPicPr>
          <p:cNvPr id="416" name="Google Shape;416;p37"/>
          <p:cNvPicPr preferRelativeResize="0"/>
          <p:nvPr/>
        </p:nvPicPr>
        <p:blipFill rotWithShape="1">
          <a:blip r:embed="rId3"/>
          <a:stretch/>
        </p:blipFill>
        <p:spPr>
          <a:xfrm flipH="1">
            <a:off x="5240003" y="580713"/>
            <a:ext cx="1524190" cy="1499755"/>
          </a:xfrm>
          <a:prstGeom prst="rect">
            <a:avLst/>
          </a:prstGeom>
          <a:noFill/>
        </p:spPr>
      </p:pic>
      <p:pic>
        <p:nvPicPr>
          <p:cNvPr id="417" name="Google Shape;417;p37"/>
          <p:cNvPicPr preferRelativeResize="0"/>
          <p:nvPr/>
        </p:nvPicPr>
        <p:blipFill rotWithShape="1">
          <a:blip r:embed="rId4"/>
          <a:stretch/>
        </p:blipFill>
        <p:spPr>
          <a:xfrm>
            <a:off x="6917642" y="750889"/>
            <a:ext cx="1584198" cy="1159402"/>
          </a:xfrm>
          <a:prstGeom prst="rect">
            <a:avLst/>
          </a:prstGeom>
          <a:noFill/>
        </p:spPr>
      </p:pic>
      <p:grpSp>
        <p:nvGrpSpPr>
          <p:cNvPr id="418" name="Google Shape;418;p37"/>
          <p:cNvGrpSpPr/>
          <p:nvPr/>
        </p:nvGrpSpPr>
        <p:grpSpPr>
          <a:xfrm>
            <a:off x="1050278" y="1944255"/>
            <a:ext cx="7451562" cy="2254463"/>
            <a:chOff x="-7690885" y="-6194974"/>
            <a:chExt cx="13777148" cy="14474489"/>
          </a:xfrm>
        </p:grpSpPr>
        <p:sp>
          <p:nvSpPr>
            <p:cNvPr id="419" name="Google Shape;419;p37"/>
            <p:cNvSpPr txBox="1"/>
            <p:nvPr/>
          </p:nvSpPr>
          <p:spPr>
            <a:xfrm>
              <a:off x="-7690885" y="-6194974"/>
              <a:ext cx="5891192" cy="144744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lnSpc>
                  <a:spcPct val="130000"/>
                </a:lnSpc>
                <a:spcAft>
                  <a:spcPts val="600"/>
                </a:spcAft>
              </a:pPr>
              <a:r>
                <a:rPr lang="en-GB" b="1" i="0" u="none" strike="noStrike" cap="none" dirty="0">
                  <a:solidFill>
                    <a:srgbClr val="7030A0"/>
                  </a:solidFill>
                  <a:latin typeface="+mn-lt"/>
                  <a:ea typeface="Arial"/>
                  <a:cs typeface="Arial"/>
                  <a:sym typeface="Arial"/>
                </a:rPr>
                <a:t>Mission:</a:t>
              </a:r>
              <a:br>
                <a:rPr lang="en-GB" b="0" i="0" u="none" strike="noStrike" cap="none" dirty="0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rPr>
              </a:br>
              <a:r>
                <a:rPr lang="en-GB" b="0" i="0" u="none" strike="noStrike" cap="none" dirty="0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rPr>
                <a:t>We are dedicated to creating a safe, inclusive, and empowering environment where women and girls can connect, grow, and thrive through ice hockey—celebrating confidence, camaraderie, and the joy of the game.</a:t>
              </a:r>
            </a:p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endParaRPr sz="700" dirty="0"/>
            </a:p>
          </p:txBody>
        </p:sp>
        <p:sp>
          <p:nvSpPr>
            <p:cNvPr id="420" name="Google Shape;420;p37"/>
            <p:cNvSpPr txBox="1"/>
            <p:nvPr/>
          </p:nvSpPr>
          <p:spPr>
            <a:xfrm>
              <a:off x="195072" y="2256573"/>
              <a:ext cx="5891191" cy="373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00"/>
            </a:p>
          </p:txBody>
        </p:sp>
      </p:grpSp>
      <p:pic>
        <p:nvPicPr>
          <p:cNvPr id="4" name="Picture 1" descr="A logo of a falcon&#10;&#10;AI-generated content may be incorrect.">
            <a:extLst>
              <a:ext uri="{FF2B5EF4-FFF2-40B4-BE49-F238E27FC236}">
                <a16:creationId xmlns:a16="http://schemas.microsoft.com/office/drawing/2014/main" id="{DCBAD278-D927-8F0F-AD62-3825403F4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872" y="3856641"/>
            <a:ext cx="11557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Google Shape;349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86547" y="601407"/>
            <a:ext cx="4358860" cy="1489938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33"/>
          <p:cNvSpPr txBox="1"/>
          <p:nvPr/>
        </p:nvSpPr>
        <p:spPr>
          <a:xfrm>
            <a:off x="440940" y="198832"/>
            <a:ext cx="4358860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 dirty="0">
                <a:solidFill>
                  <a:srgbClr val="7030A0"/>
                </a:solidFill>
                <a:latin typeface="Poppins" pitchFamily="2" charset="77"/>
                <a:cs typeface="Poppins" pitchFamily="2" charset="77"/>
              </a:rPr>
              <a:t>Built on Passion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1025" name="Picture 1" descr="A logo of a falcon&#10;&#10;AI-generated content may be incorrect.">
            <a:extLst>
              <a:ext uri="{FF2B5EF4-FFF2-40B4-BE49-F238E27FC236}">
                <a16:creationId xmlns:a16="http://schemas.microsoft.com/office/drawing/2014/main" id="{C30CBE42-7AB4-D153-0384-34166FB3A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370" y="182307"/>
            <a:ext cx="11557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854A4DD3-722A-EF66-C42F-220A4D175C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E03292-7A9C-F048-24DA-3CC19E63D05B}"/>
              </a:ext>
            </a:extLst>
          </p:cNvPr>
          <p:cNvSpPr txBox="1"/>
          <p:nvPr/>
        </p:nvSpPr>
        <p:spPr>
          <a:xfrm>
            <a:off x="2910313" y="4542093"/>
            <a:ext cx="6074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u="none" strike="noStrike" dirty="0">
                <a:solidFill>
                  <a:srgbClr val="7030A0"/>
                </a:solidFill>
                <a:effectLst/>
                <a:latin typeface="-webkit-standard"/>
              </a:rPr>
              <a:t>Your brand, your reach, your impact — growing together with the MK Falcons.</a:t>
            </a:r>
            <a:endParaRPr lang="en-US" b="1" i="1" dirty="0">
              <a:solidFill>
                <a:srgbClr val="7030A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8125D1-A22A-8918-02F6-6DBEA5434210}"/>
              </a:ext>
            </a:extLst>
          </p:cNvPr>
          <p:cNvSpPr txBox="1"/>
          <p:nvPr/>
        </p:nvSpPr>
        <p:spPr>
          <a:xfrm>
            <a:off x="361498" y="2018325"/>
            <a:ext cx="85435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Our team runs on heart, hustle, and community—not big budgets.</a:t>
            </a:r>
          </a:p>
          <a:p>
            <a:pPr algn="l"/>
            <a:endParaRPr lang="en-GB" b="0" i="0" u="none" strike="noStrike" dirty="0">
              <a:solidFill>
                <a:srgbClr val="000000"/>
              </a:solidFill>
              <a:effectLst/>
            </a:endParaRPr>
          </a:p>
          <a:p>
            <a:pPr algn="l"/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Our coaches and management generously volunteer their time to train, mentor, and support our players.</a:t>
            </a:r>
          </a:p>
          <a:p>
            <a:pPr algn="l"/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Each player personally covers the cost of their equipment and travel, demonstrating incredible dedication to the game.</a:t>
            </a:r>
          </a:p>
          <a:p>
            <a:pPr algn="l"/>
            <a:endParaRPr lang="en-GB" b="0" i="0" u="none" strike="noStrike" dirty="0">
              <a:solidFill>
                <a:srgbClr val="000000"/>
              </a:solidFill>
              <a:effectLst/>
            </a:endParaRPr>
          </a:p>
          <a:p>
            <a:pPr algn="l"/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Your support helps keep us on the ice and proudly representing our community.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 Every contribution goes directly toward essentials like ice time, uniforms, and tournament entry fees—ensuring our team stays game-ready.</a:t>
            </a:r>
          </a:p>
          <a:p>
            <a:pPr algn="l"/>
            <a:endParaRPr lang="en-GB" b="0" i="0" u="none" strike="noStrike" dirty="0">
              <a:solidFill>
                <a:srgbClr val="000000"/>
              </a:solidFill>
              <a:effectLst/>
            </a:endParaRPr>
          </a:p>
          <a:p>
            <a:pPr algn="l"/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Together, we make it possible.</a:t>
            </a:r>
            <a:endParaRPr lang="en-GB" b="0" i="0" u="none" strike="noStrike" dirty="0">
              <a:solidFill>
                <a:srgbClr val="000000"/>
              </a:solidFill>
              <a:effectLst/>
            </a:endParaRP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821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Google Shape;349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86547" y="601407"/>
            <a:ext cx="4358860" cy="1489938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33"/>
          <p:cNvSpPr txBox="1"/>
          <p:nvPr/>
        </p:nvSpPr>
        <p:spPr>
          <a:xfrm>
            <a:off x="298593" y="409558"/>
            <a:ext cx="50372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0" i="0" u="none" strike="noStrike" cap="none" dirty="0">
                <a:solidFill>
                  <a:srgbClr val="7030A0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Why This Matters?</a:t>
            </a:r>
            <a:endParaRPr sz="700" dirty="0">
              <a:solidFill>
                <a:srgbClr val="7030A0"/>
              </a:solidFill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62E8645-E5E4-8265-CA1D-242625300B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593" y="1624930"/>
            <a:ext cx="8156448" cy="295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Sponsoring a women’s hockey team is a meaningful way to support women in sport and champion gender equality.</a:t>
            </a:r>
          </a:p>
          <a:p>
            <a:pPr algn="l"/>
            <a:br>
              <a:rPr lang="en-GB" b="0" i="0" u="none" strike="noStrike" dirty="0">
                <a:solidFill>
                  <a:srgbClr val="000000"/>
                </a:solidFill>
                <a:effectLst/>
              </a:rPr>
            </a:b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Your sponsorship helps create valuable opportunities for female athletes while raising your brand’s profile within a passionate, engaged community.</a:t>
            </a:r>
          </a:p>
          <a:p>
            <a:pPr algn="l"/>
            <a:endParaRPr lang="en-GB" b="0" i="0" u="none" strike="noStrike" dirty="0">
              <a:solidFill>
                <a:srgbClr val="000000"/>
              </a:solidFill>
              <a:effectLst/>
            </a:endParaRPr>
          </a:p>
          <a:p>
            <a:pPr algn="l"/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By aligning with a team built on hard work, resilience, and teamwork, your company signals a strong commitment to empowerment and inclusion—sending a powerful message to customers, employees, and stakeholders alike.</a:t>
            </a:r>
          </a:p>
          <a:p>
            <a:pPr algn="l"/>
            <a:endParaRPr lang="en-GB" b="0" i="0" u="none" strike="noStrike" dirty="0">
              <a:solidFill>
                <a:srgbClr val="000000"/>
              </a:solidFill>
              <a:effectLst/>
            </a:endParaRPr>
          </a:p>
          <a:p>
            <a:pPr algn="l"/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Beyond branding, sponsorship fosters real connections with players, fans, and the wider community—building goodwill that supports long-term business success.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Picture 1" descr="A logo of a falcon&#10;&#10;AI-generated content may be incorrect.">
            <a:extLst>
              <a:ext uri="{FF2B5EF4-FFF2-40B4-BE49-F238E27FC236}">
                <a16:creationId xmlns:a16="http://schemas.microsoft.com/office/drawing/2014/main" id="{C30CBE42-7AB4-D153-0384-34166FB3A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504" y="4122993"/>
            <a:ext cx="11557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854A4DD3-722A-EF66-C42F-220A4D175C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0D1142-68A4-08F8-9B79-BF9861339D21}"/>
              </a:ext>
            </a:extLst>
          </p:cNvPr>
          <p:cNvSpPr txBox="1"/>
          <p:nvPr/>
        </p:nvSpPr>
        <p:spPr>
          <a:xfrm>
            <a:off x="905256" y="4500681"/>
            <a:ext cx="6011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u="none" strike="noStrike" dirty="0">
                <a:solidFill>
                  <a:srgbClr val="7030A0"/>
                </a:solidFill>
                <a:effectLst/>
                <a:latin typeface="-webkit-standard"/>
              </a:rPr>
              <a:t>Your brand, your reach, your impact — growing together with the MK Falcons.</a:t>
            </a:r>
            <a:endParaRPr lang="en-US" b="1" i="1" dirty="0">
              <a:solidFill>
                <a:srgbClr val="7030A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Google Shape;349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86547" y="601407"/>
            <a:ext cx="4358860" cy="1489938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33"/>
          <p:cNvSpPr txBox="1"/>
          <p:nvPr/>
        </p:nvSpPr>
        <p:spPr>
          <a:xfrm>
            <a:off x="298593" y="194544"/>
            <a:ext cx="4358860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 dirty="0">
                <a:solidFill>
                  <a:srgbClr val="7030A0"/>
                </a:solidFill>
                <a:effectLst/>
                <a:latin typeface="Poppins" pitchFamily="2" charset="77"/>
                <a:ea typeface="Times New Roman" panose="02020603050405020304" pitchFamily="18" charset="0"/>
                <a:cs typeface="Poppins" pitchFamily="2" charset="77"/>
              </a:rPr>
              <a:t>Community &amp; Social Impact</a:t>
            </a:r>
            <a:r>
              <a:rPr lang="en-GB" sz="4000" dirty="0">
                <a:effectLst/>
                <a:latin typeface="Poppins" pitchFamily="2" charset="77"/>
                <a:cs typeface="Poppins" pitchFamily="2" charset="77"/>
              </a:rPr>
              <a:t> </a:t>
            </a:r>
            <a:endParaRPr sz="40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62E8645-E5E4-8265-CA1D-242625300B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592" y="1668291"/>
            <a:ext cx="8979408" cy="3342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15000"/>
              </a:lnSpc>
            </a:pPr>
            <a:r>
              <a:rPr lang="en-GB" sz="12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At Milton Keynes Falcons, we are proud to be aligned with </a:t>
            </a:r>
            <a:r>
              <a:rPr lang="en-GB" sz="12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England Ice Hockey (EIH)</a:t>
            </a:r>
            <a:r>
              <a:rPr lang="en-GB" sz="12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 and share their commitment to developing the sport at every level. We believe in creating opportunities both on and off the ice and are dedicated to building a positive, inclusive environment for players and the wider community.</a:t>
            </a:r>
          </a:p>
          <a:p>
            <a:pPr>
              <a:lnSpc>
                <a:spcPct val="115000"/>
              </a:lnSpc>
            </a:pPr>
            <a:endParaRPr lang="en-GB" sz="1200" dirty="0">
              <a:effectLst/>
              <a:latin typeface="+mn-lt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12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We actively support the next generation of athletes by assisting with coaching for the </a:t>
            </a:r>
            <a:r>
              <a:rPr lang="en-GB" sz="12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U16 Storm Girls Team</a:t>
            </a:r>
            <a:r>
              <a:rPr lang="en-GB" sz="12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, helping young players build confidence, skills, and a lifelong love for the game.</a:t>
            </a:r>
          </a:p>
          <a:p>
            <a:pPr>
              <a:lnSpc>
                <a:spcPct val="115000"/>
              </a:lnSpc>
            </a:pPr>
            <a:endParaRPr lang="en-GB" sz="1200" dirty="0">
              <a:effectLst/>
              <a:latin typeface="+mn-lt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12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This season, we are also excited to welcome </a:t>
            </a:r>
            <a:r>
              <a:rPr lang="en-GB" sz="12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Girl Pack</a:t>
            </a:r>
            <a:r>
              <a:rPr lang="en-GB" sz="12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 as a community partner. Girl Pack is a UK-registered, volunteer-led charity based in Milton Keynes, dedicated to promoting </a:t>
            </a:r>
            <a:r>
              <a:rPr lang="en-GB" sz="12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period dignity</a:t>
            </a:r>
            <a:r>
              <a:rPr lang="en-GB" sz="12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. They provide emergency period packs and menstrual products to schools and community groups across the region and beyond.</a:t>
            </a:r>
          </a:p>
          <a:p>
            <a:pPr>
              <a:lnSpc>
                <a:spcPct val="115000"/>
              </a:lnSpc>
            </a:pPr>
            <a:endParaRPr lang="en-GB" sz="1200" dirty="0">
              <a:effectLst/>
              <a:latin typeface="+mn-lt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12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Through this partnership, we aim to raise awareness, reduce stigma, and stand alongside girls and women in both sport and society. Together, we are building a stronger, more supportive hockey community—one that empowers women at every stage of their journey.</a:t>
            </a:r>
            <a:endParaRPr lang="en-GB" sz="12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Picture 1" descr="A logo of a falcon&#10;&#10;AI-generated content may be incorrect.">
            <a:extLst>
              <a:ext uri="{FF2B5EF4-FFF2-40B4-BE49-F238E27FC236}">
                <a16:creationId xmlns:a16="http://schemas.microsoft.com/office/drawing/2014/main" id="{C30CBE42-7AB4-D153-0384-34166FB3A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678" y="4434839"/>
            <a:ext cx="725729" cy="526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854A4DD3-722A-EF66-C42F-220A4D175C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718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Google Shape;349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86547" y="601407"/>
            <a:ext cx="4358860" cy="1489938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33"/>
          <p:cNvSpPr txBox="1"/>
          <p:nvPr/>
        </p:nvSpPr>
        <p:spPr>
          <a:xfrm>
            <a:off x="460106" y="299576"/>
            <a:ext cx="4358860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 dirty="0">
                <a:solidFill>
                  <a:srgbClr val="7030A0"/>
                </a:solidFill>
                <a:latin typeface="Poppins" pitchFamily="2" charset="77"/>
                <a:cs typeface="Poppins" pitchFamily="2" charset="77"/>
              </a:rPr>
              <a:t>Our Growing Reach</a:t>
            </a:r>
            <a:endParaRPr sz="40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1025" name="Picture 1" descr="A logo of a falcon&#10;&#10;AI-generated content may be incorrect.">
            <a:extLst>
              <a:ext uri="{FF2B5EF4-FFF2-40B4-BE49-F238E27FC236}">
                <a16:creationId xmlns:a16="http://schemas.microsoft.com/office/drawing/2014/main" id="{C30CBE42-7AB4-D153-0384-34166FB3A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360" y="3853548"/>
            <a:ext cx="11557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854A4DD3-722A-EF66-C42F-220A4D175C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F51C36-F5EF-EA3B-6EC5-76821FA59285}"/>
              </a:ext>
            </a:extLst>
          </p:cNvPr>
          <p:cNvSpPr txBox="1"/>
          <p:nvPr/>
        </p:nvSpPr>
        <p:spPr>
          <a:xfrm>
            <a:off x="2795034" y="2078735"/>
            <a:ext cx="278584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200" b="1" i="0" u="none" strike="noStrike" dirty="0">
                <a:solidFill>
                  <a:srgbClr val="000000"/>
                </a:solidFill>
                <a:effectLst/>
              </a:rPr>
              <a:t>Building Momentum with Internet 123</a:t>
            </a:r>
          </a:p>
          <a:p>
            <a:pPr algn="l"/>
            <a:br>
              <a:rPr lang="en-GB" sz="1200" b="0" i="0" u="none" strike="noStrike" dirty="0">
                <a:solidFill>
                  <a:srgbClr val="000000"/>
                </a:solidFill>
                <a:effectLst/>
              </a:rPr>
            </a:br>
            <a:r>
              <a:rPr lang="en-GB" sz="1200" b="0" i="0" u="none" strike="noStrike" dirty="0">
                <a:solidFill>
                  <a:srgbClr val="000000"/>
                </a:solidFill>
                <a:effectLst/>
              </a:rPr>
              <a:t>We’re working with </a:t>
            </a:r>
            <a:r>
              <a:rPr lang="en-GB" sz="1200" b="1" i="0" u="none" strike="noStrike" dirty="0">
                <a:solidFill>
                  <a:srgbClr val="000000"/>
                </a:solidFill>
                <a:effectLst/>
              </a:rPr>
              <a:t>Internet 123</a:t>
            </a:r>
            <a:r>
              <a:rPr lang="en-GB" sz="1200" b="0" i="0" u="none" strike="noStrike" dirty="0">
                <a:solidFill>
                  <a:srgbClr val="000000"/>
                </a:solidFill>
                <a:effectLst/>
              </a:rPr>
              <a:t>, a digital marketing partner, to: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200" b="0" i="0" u="none" strike="noStrike" dirty="0">
                <a:solidFill>
                  <a:srgbClr val="000000"/>
                </a:solidFill>
                <a:effectLst/>
              </a:rPr>
              <a:t>Redesign our website and improve SEO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200" b="0" i="0" u="none" strike="noStrike" dirty="0">
                <a:solidFill>
                  <a:srgbClr val="000000"/>
                </a:solidFill>
                <a:effectLst/>
              </a:rPr>
              <a:t>Develop consistent and engaging social content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200" b="0" i="0" u="none" strike="noStrike" dirty="0">
                <a:solidFill>
                  <a:srgbClr val="000000"/>
                </a:solidFill>
                <a:effectLst/>
              </a:rPr>
              <a:t>Launch targeted outreach campaigns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200" b="0" i="0" u="none" strike="noStrike" dirty="0">
                <a:solidFill>
                  <a:srgbClr val="000000"/>
                </a:solidFill>
                <a:effectLst/>
              </a:rPr>
              <a:t>Share behind-the-scenes video and player stories</a:t>
            </a:r>
          </a:p>
          <a:p>
            <a:endParaRPr lang="en-US" sz="1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17C06D-11B3-686C-C719-84C2EA96F2E0}"/>
              </a:ext>
            </a:extLst>
          </p:cNvPr>
          <p:cNvSpPr txBox="1"/>
          <p:nvPr/>
        </p:nvSpPr>
        <p:spPr>
          <a:xfrm>
            <a:off x="569845" y="2091345"/>
            <a:ext cx="2067599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Current Snapshot (2024–25 Season):</a:t>
            </a:r>
          </a:p>
          <a:p>
            <a:endParaRPr lang="en-GB" sz="1200" dirty="0"/>
          </a:p>
          <a:p>
            <a:r>
              <a:rPr lang="en-GB" sz="1200" dirty="0"/>
              <a:t>🌐 </a:t>
            </a:r>
            <a:r>
              <a:rPr lang="en-GB" sz="1200" i="1" dirty="0"/>
              <a:t>Website traffic:</a:t>
            </a:r>
            <a:r>
              <a:rPr lang="en-GB" sz="1200" dirty="0"/>
              <a:t> Modest, steadily increasing</a:t>
            </a:r>
          </a:p>
          <a:p>
            <a:endParaRPr lang="en-GB" sz="1200" dirty="0"/>
          </a:p>
          <a:p>
            <a:r>
              <a:rPr lang="en-GB" sz="1200" dirty="0"/>
              <a:t>📱 </a:t>
            </a:r>
            <a:r>
              <a:rPr lang="en-GB" sz="1200" i="1" dirty="0"/>
              <a:t>Social media following:</a:t>
            </a:r>
            <a:r>
              <a:rPr lang="en-GB" sz="1200" dirty="0"/>
              <a:t> 1500+ combined followers</a:t>
            </a:r>
          </a:p>
          <a:p>
            <a:endParaRPr lang="en-GB" sz="1200" dirty="0"/>
          </a:p>
          <a:p>
            <a:r>
              <a:rPr lang="en-GB" sz="1200" dirty="0"/>
              <a:t>👥 </a:t>
            </a:r>
            <a:r>
              <a:rPr lang="en-GB" sz="1200" i="1" dirty="0"/>
              <a:t>Game attendance:</a:t>
            </a:r>
            <a:r>
              <a:rPr lang="en-GB" sz="1200" dirty="0"/>
              <a:t> 30–50 supporters per match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22018E-8C77-0EDA-BD15-B45D7809E9A1}"/>
              </a:ext>
            </a:extLst>
          </p:cNvPr>
          <p:cNvSpPr txBox="1"/>
          <p:nvPr/>
        </p:nvSpPr>
        <p:spPr>
          <a:xfrm>
            <a:off x="5684125" y="1883778"/>
            <a:ext cx="317652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GB" sz="1200" b="0" i="0" u="none" strike="noStrike" dirty="0">
              <a:solidFill>
                <a:srgbClr val="000000"/>
              </a:solidFill>
              <a:effectLst/>
            </a:endParaRPr>
          </a:p>
          <a:p>
            <a:pPr algn="l"/>
            <a:r>
              <a:rPr lang="en-GB" sz="1200" b="1" i="0" u="none" strike="noStrike" dirty="0">
                <a:solidFill>
                  <a:srgbClr val="000000"/>
                </a:solidFill>
                <a:effectLst/>
              </a:rPr>
              <a:t>Looking Ahead</a:t>
            </a:r>
          </a:p>
          <a:p>
            <a:pPr algn="l"/>
            <a:br>
              <a:rPr lang="en-GB" sz="1200" b="0" i="0" u="none" strike="noStrike" dirty="0">
                <a:solidFill>
                  <a:srgbClr val="000000"/>
                </a:solidFill>
                <a:effectLst/>
              </a:rPr>
            </a:br>
            <a:r>
              <a:rPr lang="en-GB" sz="1200" b="0" i="0" u="none" strike="noStrike" dirty="0">
                <a:solidFill>
                  <a:srgbClr val="000000"/>
                </a:solidFill>
                <a:effectLst/>
              </a:rPr>
              <a:t>Our partnership with Internet 123 will help us: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200" b="0" i="0" u="none" strike="noStrike" dirty="0">
                <a:solidFill>
                  <a:srgbClr val="000000"/>
                </a:solidFill>
                <a:effectLst/>
              </a:rPr>
              <a:t>Boost sponsor visibility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200" b="0" i="0" u="none" strike="noStrike" dirty="0">
                <a:solidFill>
                  <a:srgbClr val="000000"/>
                </a:solidFill>
                <a:effectLst/>
              </a:rPr>
              <a:t>Grow our fanbase locally and online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200" b="0" i="0" u="none" strike="noStrike" dirty="0">
                <a:solidFill>
                  <a:srgbClr val="000000"/>
                </a:solidFill>
                <a:effectLst/>
              </a:rPr>
              <a:t>Promote women’s hockey to new audiences</a:t>
            </a:r>
          </a:p>
          <a:p>
            <a:endParaRPr lang="en-US" dirty="0"/>
          </a:p>
        </p:txBody>
      </p:sp>
      <p:pic>
        <p:nvPicPr>
          <p:cNvPr id="3074" name="Picture 2" descr="123 Internet® - Digital Marketing Growth Agency | LinkedIn">
            <a:extLst>
              <a:ext uri="{FF2B5EF4-FFF2-40B4-BE49-F238E27FC236}">
                <a16:creationId xmlns:a16="http://schemas.microsoft.com/office/drawing/2014/main" id="{678D312A-AC30-C8A8-8590-FEAD5C186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571" y="3555602"/>
            <a:ext cx="1096538" cy="1030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9E03292-7A9C-F048-24DA-3CC19E63D05B}"/>
              </a:ext>
            </a:extLst>
          </p:cNvPr>
          <p:cNvSpPr txBox="1"/>
          <p:nvPr/>
        </p:nvSpPr>
        <p:spPr>
          <a:xfrm>
            <a:off x="273372" y="4468773"/>
            <a:ext cx="6074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u="none" strike="noStrike" dirty="0">
                <a:solidFill>
                  <a:srgbClr val="7030A0"/>
                </a:solidFill>
                <a:effectLst/>
                <a:latin typeface="-webkit-standard"/>
              </a:rPr>
              <a:t>Your brand, your reach, your impact — growing together with the MK Falcons.</a:t>
            </a:r>
            <a:endParaRPr lang="en-US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725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Google Shape;349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86547" y="601407"/>
            <a:ext cx="4358860" cy="1489938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33"/>
          <p:cNvSpPr txBox="1"/>
          <p:nvPr/>
        </p:nvSpPr>
        <p:spPr>
          <a:xfrm>
            <a:off x="298593" y="103299"/>
            <a:ext cx="4358860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 dirty="0">
                <a:solidFill>
                  <a:srgbClr val="7030A0"/>
                </a:solidFill>
                <a:latin typeface="Poppins" pitchFamily="2" charset="77"/>
                <a:cs typeface="Poppins" pitchFamily="2" charset="77"/>
              </a:rPr>
              <a:t>Partnering 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 dirty="0">
                <a:solidFill>
                  <a:srgbClr val="7030A0"/>
                </a:solidFill>
                <a:latin typeface="Poppins" pitchFamily="2" charset="77"/>
                <a:cs typeface="Poppins" pitchFamily="2" charset="77"/>
              </a:rPr>
              <a:t>With Us</a:t>
            </a:r>
            <a:endParaRPr sz="40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62E8645-E5E4-8265-CA1D-242625300B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592" y="1400525"/>
            <a:ext cx="8979408" cy="3877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/>
            <a:endParaRPr lang="en-GB" sz="1200" b="1" i="0" u="none" strike="noStrike" dirty="0">
              <a:solidFill>
                <a:srgbClr val="000000"/>
              </a:solidFill>
              <a:effectLst/>
            </a:endParaRPr>
          </a:p>
          <a:p>
            <a:pPr algn="l"/>
            <a:r>
              <a:rPr lang="en-GB" sz="1200" b="0" i="0" u="none" strike="noStrike" dirty="0">
                <a:solidFill>
                  <a:srgbClr val="000000"/>
                </a:solidFill>
                <a:effectLst/>
              </a:rPr>
              <a:t>At the Milton Keynes Falcons, we understand that every sponsor has unique goals, audiences, and values. That’s why we offer </a:t>
            </a:r>
            <a:r>
              <a:rPr lang="en-GB" sz="1200" b="1" i="0" u="none" strike="noStrike" dirty="0">
                <a:solidFill>
                  <a:srgbClr val="000000"/>
                </a:solidFill>
                <a:effectLst/>
              </a:rPr>
              <a:t>flexible, bespoke sponsorship packages</a:t>
            </a:r>
            <a:r>
              <a:rPr lang="en-GB" sz="1200" b="0" i="0" u="none" strike="noStrike" dirty="0">
                <a:solidFill>
                  <a:srgbClr val="000000"/>
                </a:solidFill>
                <a:effectLst/>
              </a:rPr>
              <a:t> designed to align with your brand and deliver maximum value.</a:t>
            </a:r>
          </a:p>
          <a:p>
            <a:pPr algn="l"/>
            <a:endParaRPr lang="en-GB" sz="1200" b="0" i="0" u="none" strike="noStrike" dirty="0">
              <a:solidFill>
                <a:srgbClr val="000000"/>
              </a:solidFill>
              <a:effectLst/>
            </a:endParaRPr>
          </a:p>
          <a:p>
            <a:pPr algn="l"/>
            <a:r>
              <a:rPr lang="en-GB" sz="1200" b="0" i="0" u="none" strike="noStrike" dirty="0">
                <a:solidFill>
                  <a:srgbClr val="000000"/>
                </a:solidFill>
                <a:effectLst/>
              </a:rPr>
              <a:t>Whether you're looking to increase visibility, support grassroots sports, or connect with the local community, we’ll work with you to create a package that meets your needs.</a:t>
            </a:r>
          </a:p>
          <a:p>
            <a:pPr algn="l"/>
            <a:endParaRPr lang="en-GB" sz="1200" b="0" i="0" u="none" strike="noStrike" dirty="0">
              <a:solidFill>
                <a:srgbClr val="000000"/>
              </a:solidFill>
              <a:effectLst/>
            </a:endParaRPr>
          </a:p>
          <a:p>
            <a:pPr algn="l"/>
            <a:r>
              <a:rPr lang="en-GB" sz="1200" b="1" i="0" u="none" strike="noStrike" dirty="0">
                <a:solidFill>
                  <a:srgbClr val="000000"/>
                </a:solidFill>
                <a:effectLst/>
              </a:rPr>
              <a:t>We offer tailored opportunities such as: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200" b="1" i="0" u="none" strike="noStrike" dirty="0">
                <a:solidFill>
                  <a:srgbClr val="000000"/>
                </a:solidFill>
                <a:effectLst/>
              </a:rPr>
              <a:t>Brand placement</a:t>
            </a:r>
            <a:r>
              <a:rPr lang="en-GB" sz="1200" b="0" i="0" u="none" strike="noStrike" dirty="0">
                <a:solidFill>
                  <a:srgbClr val="000000"/>
                </a:solidFill>
                <a:effectLst/>
              </a:rPr>
              <a:t> on jerseys, helmets, and equipment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200" b="1" i="0" u="none" strike="noStrike" dirty="0">
                <a:solidFill>
                  <a:srgbClr val="000000"/>
                </a:solidFill>
                <a:effectLst/>
              </a:rPr>
              <a:t>Recognition</a:t>
            </a:r>
            <a:r>
              <a:rPr lang="en-GB" sz="1200" b="0" i="0" u="none" strike="noStrike" dirty="0">
                <a:solidFill>
                  <a:srgbClr val="000000"/>
                </a:solidFill>
                <a:effectLst/>
              </a:rPr>
              <a:t> on our website and social media platforms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200" b="1" i="0" u="none" strike="noStrike" dirty="0">
                <a:solidFill>
                  <a:srgbClr val="000000"/>
                </a:solidFill>
                <a:effectLst/>
              </a:rPr>
              <a:t>Shout-outs</a:t>
            </a:r>
            <a:r>
              <a:rPr lang="en-GB" sz="1200" b="0" i="0" u="none" strike="noStrike" dirty="0">
                <a:solidFill>
                  <a:srgbClr val="000000"/>
                </a:solidFill>
                <a:effectLst/>
              </a:rPr>
              <a:t> during match days and local events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200" b="1" i="0" u="none" strike="noStrike" dirty="0">
                <a:solidFill>
                  <a:srgbClr val="000000"/>
                </a:solidFill>
                <a:effectLst/>
              </a:rPr>
              <a:t>Collaborative ideas</a:t>
            </a:r>
            <a:r>
              <a:rPr lang="en-GB" sz="1200" b="0" i="0" u="none" strike="noStrike" dirty="0">
                <a:solidFill>
                  <a:srgbClr val="000000"/>
                </a:solidFill>
                <a:effectLst/>
              </a:rPr>
              <a:t>, such as giveaways or community initiatives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200" b="1" i="0" u="none" strike="noStrike" dirty="0">
                <a:solidFill>
                  <a:srgbClr val="000000"/>
                </a:solidFill>
                <a:effectLst/>
              </a:rPr>
              <a:t>Mentions</a:t>
            </a:r>
            <a:r>
              <a:rPr lang="en-GB" sz="1200" b="0" i="0" u="none" strike="noStrike" dirty="0">
                <a:solidFill>
                  <a:srgbClr val="000000"/>
                </a:solidFill>
                <a:effectLst/>
              </a:rPr>
              <a:t> in club announcements and local media features (where possible)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200" b="1" i="0" u="none" strike="noStrike" dirty="0">
                <a:solidFill>
                  <a:srgbClr val="000000"/>
                </a:solidFill>
                <a:effectLst/>
              </a:rPr>
              <a:t>Community connection</a:t>
            </a:r>
            <a:r>
              <a:rPr lang="en-GB" sz="1200" b="0" i="0" u="none" strike="noStrike" dirty="0">
                <a:solidFill>
                  <a:srgbClr val="000000"/>
                </a:solidFill>
                <a:effectLst/>
              </a:rPr>
              <a:t>, including opportunities to meet players or attend team events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GB" sz="1200" b="0" i="0" u="none" strike="noStrike" dirty="0">
              <a:solidFill>
                <a:srgbClr val="000000"/>
              </a:solidFill>
              <a:effectLst/>
            </a:endParaRPr>
          </a:p>
          <a:p>
            <a:pPr algn="l"/>
            <a:r>
              <a:rPr lang="en-GB" sz="1200" b="0" i="0" u="none" strike="noStrike" dirty="0">
                <a:solidFill>
                  <a:srgbClr val="000000"/>
                </a:solidFill>
                <a:effectLst/>
              </a:rPr>
              <a:t>By partnering with us, you're not just gaining brand exposure—you’re joining a movement to empower women and girls through sport.</a:t>
            </a:r>
          </a:p>
          <a:p>
            <a:pPr algn="l"/>
            <a:endParaRPr lang="en-GB" sz="1200" b="0" i="0" u="none" strike="noStrike" dirty="0">
              <a:solidFill>
                <a:srgbClr val="000000"/>
              </a:solidFill>
              <a:effectLst/>
            </a:endParaRPr>
          </a:p>
          <a:p>
            <a:pPr algn="l"/>
            <a:r>
              <a:rPr lang="en-GB" sz="1200" b="0" i="0" u="none" strike="noStrike" dirty="0">
                <a:solidFill>
                  <a:srgbClr val="000000"/>
                </a:solidFill>
                <a:effectLst/>
              </a:rPr>
              <a:t>Let’s talk about how we can build a partnership that works for you.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Picture 1" descr="A logo of a falcon&#10;&#10;AI-generated content may be incorrect.">
            <a:extLst>
              <a:ext uri="{FF2B5EF4-FFF2-40B4-BE49-F238E27FC236}">
                <a16:creationId xmlns:a16="http://schemas.microsoft.com/office/drawing/2014/main" id="{C30CBE42-7AB4-D153-0384-34166FB3A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902" y="2920417"/>
            <a:ext cx="11557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854A4DD3-722A-EF66-C42F-220A4D175C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69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" name="Google Shape;311;p31"/>
          <p:cNvGrpSpPr/>
          <p:nvPr/>
        </p:nvGrpSpPr>
        <p:grpSpPr>
          <a:xfrm>
            <a:off x="216397" y="3482795"/>
            <a:ext cx="9161434" cy="1709457"/>
            <a:chOff x="29252798" y="0"/>
            <a:chExt cx="24430487" cy="4558551"/>
          </a:xfrm>
        </p:grpSpPr>
        <p:pic>
          <p:nvPicPr>
            <p:cNvPr id="312" name="Google Shape;312;p31"/>
            <p:cNvPicPr preferRelativeResize="0"/>
            <p:nvPr/>
          </p:nvPicPr>
          <p:blipFill rotWithShape="1">
            <a:blip r:embed="rId3">
              <a:alphaModFix/>
            </a:blip>
            <a:srcRect l="72598" b="3767"/>
            <a:stretch/>
          </p:blipFill>
          <p:spPr>
            <a:xfrm>
              <a:off x="29252798" y="0"/>
              <a:ext cx="5140559" cy="45585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3" name="Google Shape;313;p31"/>
            <p:cNvPicPr preferRelativeResize="0"/>
            <p:nvPr/>
          </p:nvPicPr>
          <p:blipFill rotWithShape="1">
            <a:blip r:embed="rId3">
              <a:alphaModFix/>
            </a:blip>
            <a:srcRect b="4525"/>
            <a:stretch/>
          </p:blipFill>
          <p:spPr>
            <a:xfrm>
              <a:off x="31265913" y="0"/>
              <a:ext cx="18760401" cy="45226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4" name="Google Shape;314;p31"/>
            <p:cNvPicPr preferRelativeResize="0"/>
            <p:nvPr/>
          </p:nvPicPr>
          <p:blipFill rotWithShape="1">
            <a:blip r:embed="rId3">
              <a:alphaModFix/>
            </a:blip>
            <a:srcRect r="63835" b="4551"/>
            <a:stretch/>
          </p:blipFill>
          <p:spPr>
            <a:xfrm>
              <a:off x="46898869" y="0"/>
              <a:ext cx="6784416" cy="4521354"/>
            </a:xfrm>
            <a:prstGeom prst="rect">
              <a:avLst/>
            </a:prstGeom>
            <a:noFill/>
            <a:ln>
              <a:noFill/>
            </a:ln>
          </p:spPr>
        </p:pic>
      </p:grpSp>
      <p:graphicFrame>
        <p:nvGraphicFramePr>
          <p:cNvPr id="315" name="Google Shape;315;p31"/>
          <p:cNvGraphicFramePr/>
          <p:nvPr>
            <p:extLst>
              <p:ext uri="{D42A27DB-BD31-4B8C-83A1-F6EECF244321}">
                <p14:modId xmlns:p14="http://schemas.microsoft.com/office/powerpoint/2010/main" val="1771615886"/>
              </p:ext>
            </p:extLst>
          </p:nvPr>
        </p:nvGraphicFramePr>
        <p:xfrm>
          <a:off x="635687" y="805976"/>
          <a:ext cx="7870250" cy="4174365"/>
        </p:xfrm>
        <a:graphic>
          <a:graphicData uri="http://schemas.openxmlformats.org/drawingml/2006/table">
            <a:tbl>
              <a:tblPr>
                <a:noFill/>
                <a:tableStyleId>{4B4FB242-E460-4C8A-B100-520683B43E6A}</a:tableStyleId>
              </a:tblPr>
              <a:tblGrid>
                <a:gridCol w="191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59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10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" sz="1100" b="1" u="none" strike="noStrike" cap="none" dirty="0">
                        <a:solidFill>
                          <a:srgbClr val="00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 dirty="0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TIER</a:t>
                      </a:r>
                      <a:endParaRPr sz="600" u="none" strike="noStrike" cap="none" dirty="0"/>
                    </a:p>
                  </a:txBody>
                  <a:tcPr marL="45725" marR="45725" marT="22875" marB="22875">
                    <a:lnL w="47625" cap="flat" cmpd="sng">
                      <a:solidFill>
                        <a:srgbClr val="8256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47625" cap="flat" cmpd="sng">
                      <a:solidFill>
                        <a:srgbClr val="8256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47625" cap="flat" cmpd="sng">
                      <a:solidFill>
                        <a:srgbClr val="8256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47625" cap="flat" cmpd="sng">
                      <a:solidFill>
                        <a:srgbClr val="8256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59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 dirty="0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TYPICAL BENEFITS</a:t>
                      </a:r>
                      <a:endParaRPr sz="600" b="1" u="none" strike="noStrike" cap="none" dirty="0"/>
                    </a:p>
                  </a:txBody>
                  <a:tcPr marL="45725" marR="45725" marT="22875" marB="22875">
                    <a:lnL w="47625" cap="flat" cmpd="sng">
                      <a:solidFill>
                        <a:srgbClr val="8256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47625" cap="flat" cmpd="sng">
                      <a:solidFill>
                        <a:srgbClr val="8256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47625" cap="flat" cmpd="sng">
                      <a:solidFill>
                        <a:srgbClr val="8256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47625" cap="flat" cmpd="sng">
                      <a:solidFill>
                        <a:srgbClr val="8256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DD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75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  <a:sym typeface="Lato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 dirty="0">
                          <a:solidFill>
                            <a:srgbClr val="00000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"/>
                        </a:rPr>
                        <a:t>PLATINUM 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 dirty="0">
                          <a:solidFill>
                            <a:srgbClr val="00000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"/>
                        </a:rPr>
                        <a:t>£ 7000.00</a:t>
                      </a:r>
                      <a:endParaRPr sz="600" u="none" strike="noStrike" cap="none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5725" marR="45725" marT="22875" marB="22875">
                    <a:lnL w="47625" cap="flat" cmpd="sng">
                      <a:solidFill>
                        <a:srgbClr val="8256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47625" cap="flat" cmpd="sng">
                      <a:solidFill>
                        <a:srgbClr val="8256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47625" cap="flat" cmpd="sng">
                      <a:solidFill>
                        <a:srgbClr val="8256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47625" cap="flat" cmpd="sng">
                      <a:solidFill>
                        <a:srgbClr val="8256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59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Arimo"/>
                        </a:rPr>
                        <a:t>Your logo on main body of the team jersey (home &amp; away) + personalized jersey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Arimo"/>
                        </a:rPr>
                        <a:t>Your logo on team short covers and helmets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Arimo"/>
                        </a:rPr>
                        <a:t>Company tagged in bio as main sponsor, and social media mentions throughout the season (approx. 30 games)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Arimo"/>
                        </a:rPr>
                        <a:t>Player of the game sponsor and pen box sponsor at home games (approx. 15 games)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Arimo"/>
                        </a:rPr>
                        <a:t>Team photo and Falcons puck</a:t>
                      </a:r>
                    </a:p>
                  </a:txBody>
                  <a:tcPr marL="45725" marR="45725" marT="22875" marB="22875">
                    <a:lnL w="47625" cap="flat" cmpd="sng">
                      <a:solidFill>
                        <a:srgbClr val="8256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47625" cap="flat" cmpd="sng">
                      <a:solidFill>
                        <a:srgbClr val="8256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47625" cap="flat" cmpd="sng">
                      <a:solidFill>
                        <a:srgbClr val="8256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47625" cap="flat" cmpd="sng">
                      <a:solidFill>
                        <a:srgbClr val="8256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DD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75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1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  <a:sym typeface="Lato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"/>
                        </a:rPr>
                        <a:t>GOLD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"/>
                        </a:rPr>
                        <a:t>£5000.00</a:t>
                      </a:r>
                      <a:endParaRPr sz="11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  <a:sym typeface="Lato"/>
                      </a:endParaRPr>
                    </a:p>
                  </a:txBody>
                  <a:tcPr marL="45725" marR="45725" marT="22875" marB="22875">
                    <a:lnL w="47625" cap="flat" cmpd="sng">
                      <a:solidFill>
                        <a:srgbClr val="8256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47625" cap="flat" cmpd="sng">
                      <a:solidFill>
                        <a:srgbClr val="8256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47625" cap="flat" cmpd="sng">
                      <a:solidFill>
                        <a:srgbClr val="8256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47625" cap="flat" cmpd="sng">
                      <a:solidFill>
                        <a:srgbClr val="8256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59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Arimo"/>
                        </a:rPr>
                        <a:t>Your logo on the team jersey (home &amp; away) + personalized jersey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Arimo"/>
                        </a:rPr>
                        <a:t>Your logo on team helmets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Arimo"/>
                        </a:rPr>
                        <a:t>Social media mentions throughout the season (approx. 30 games)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Arimo"/>
                        </a:rPr>
                        <a:t>Team photo and Falcons puck</a:t>
                      </a:r>
                    </a:p>
                  </a:txBody>
                  <a:tcPr marL="45725" marR="45725" marT="22875" marB="22875">
                    <a:lnL w="47625" cap="flat" cmpd="sng">
                      <a:solidFill>
                        <a:srgbClr val="8256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47625" cap="flat" cmpd="sng">
                      <a:solidFill>
                        <a:srgbClr val="8256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47625" cap="flat" cmpd="sng">
                      <a:solidFill>
                        <a:srgbClr val="8256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47625" cap="flat" cmpd="sng">
                      <a:solidFill>
                        <a:srgbClr val="8256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DD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61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  <a:sym typeface="Lato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 dirty="0">
                          <a:solidFill>
                            <a:srgbClr val="00000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"/>
                        </a:rPr>
                        <a:t>SILVER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 dirty="0">
                          <a:solidFill>
                            <a:srgbClr val="00000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"/>
                        </a:rPr>
                        <a:t>£2500.00</a:t>
                      </a:r>
                      <a:endParaRPr sz="600" u="none" strike="noStrike" cap="none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5725" marR="45725" marT="22875" marB="22875">
                    <a:lnL w="47625" cap="flat" cmpd="sng">
                      <a:solidFill>
                        <a:srgbClr val="8256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47625" cap="flat" cmpd="sng">
                      <a:solidFill>
                        <a:srgbClr val="8256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47625" cap="flat" cmpd="sng">
                      <a:solidFill>
                        <a:srgbClr val="8256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47625" cap="flat" cmpd="sng">
                      <a:solidFill>
                        <a:srgbClr val="8256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59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>
                          <a:latin typeface="Arimo"/>
                          <a:ea typeface="Arimo"/>
                          <a:cs typeface="Arimo"/>
                          <a:sym typeface="Arimo"/>
                        </a:rPr>
                        <a:t>Your logo on the team jersey (home OR away) + personalized jersey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>
                          <a:latin typeface="Arimo"/>
                          <a:ea typeface="Arimo"/>
                          <a:cs typeface="Arimo"/>
                          <a:sym typeface="Arimo"/>
                        </a:rPr>
                        <a:t>Your logo on team helmets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>
                          <a:latin typeface="Arimo"/>
                          <a:ea typeface="Arimo"/>
                          <a:cs typeface="Arimo"/>
                          <a:sym typeface="Arimo"/>
                        </a:rPr>
                        <a:t>Social media mentions throughout the season (approx. 15 games)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>
                          <a:latin typeface="Arimo"/>
                          <a:ea typeface="Arimo"/>
                          <a:cs typeface="Arimo"/>
                          <a:sym typeface="Arimo"/>
                        </a:rPr>
                        <a:t>Team photo and Falcons puck</a:t>
                      </a:r>
                      <a:endParaRPr sz="1100" dirty="0"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 u="none" strike="noStrike" cap="none" dirty="0"/>
                    </a:p>
                  </a:txBody>
                  <a:tcPr marL="45725" marR="45725" marT="22875" marB="22875">
                    <a:lnL w="47625" cap="flat" cmpd="sng">
                      <a:solidFill>
                        <a:srgbClr val="8256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47625" cap="flat" cmpd="sng">
                      <a:solidFill>
                        <a:srgbClr val="8256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47625" cap="flat" cmpd="sng">
                      <a:solidFill>
                        <a:srgbClr val="8256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47625" cap="flat" cmpd="sng">
                      <a:solidFill>
                        <a:srgbClr val="8256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DD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75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  <a:sym typeface="Lato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 dirty="0">
                          <a:solidFill>
                            <a:srgbClr val="00000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"/>
                        </a:rPr>
                        <a:t>BRONZE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 dirty="0">
                          <a:solidFill>
                            <a:srgbClr val="00000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"/>
                        </a:rPr>
                        <a:t>£1500.00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 u="none" strike="noStrike" cap="none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5725" marR="45725" marT="22875" marB="22875">
                    <a:lnL w="47625" cap="flat" cmpd="sng">
                      <a:solidFill>
                        <a:srgbClr val="8256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47625" cap="flat" cmpd="sng">
                      <a:solidFill>
                        <a:srgbClr val="8256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47625" cap="flat" cmpd="sng">
                      <a:solidFill>
                        <a:srgbClr val="8256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47625" cap="flat" cmpd="sng" algn="ctr">
                      <a:solidFill>
                        <a:srgbClr val="8256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59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Your logo on team short covers and helmets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Social media mentions throughout the season (approx. 30 games) 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Team photo and Falcons puck</a:t>
                      </a:r>
                      <a:endParaRPr sz="600" u="none" strike="noStrike" cap="none" dirty="0"/>
                    </a:p>
                  </a:txBody>
                  <a:tcPr marL="45725" marR="45725" marT="22875" marB="22875">
                    <a:lnL w="47625" cap="flat" cmpd="sng">
                      <a:solidFill>
                        <a:srgbClr val="8256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47625" cap="flat" cmpd="sng">
                      <a:solidFill>
                        <a:srgbClr val="8256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47625" cap="flat" cmpd="sng">
                      <a:solidFill>
                        <a:srgbClr val="8256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47625" cap="flat" cmpd="sng" algn="ctr">
                      <a:solidFill>
                        <a:srgbClr val="8256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DD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75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600" b="1" u="none" strike="noStrike" cap="none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PURPLE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£3500.00</a:t>
                      </a:r>
                      <a:endParaRPr sz="1100" b="1" u="none" strike="noStrike" cap="none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5725" marR="45725" marT="22875" marB="22875">
                    <a:lnL w="47625" cap="flat" cmpd="sng">
                      <a:solidFill>
                        <a:srgbClr val="8256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47625" cap="flat" cmpd="sng" algn="ctr">
                      <a:solidFill>
                        <a:srgbClr val="8256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47625" cap="flat" cmpd="sng">
                      <a:solidFill>
                        <a:srgbClr val="8256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47625" cap="flat" cmpd="sng">
                      <a:solidFill>
                        <a:srgbClr val="8256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59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100" u="none" strike="noStrike" cap="none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Your logo on players off ice kit: t-shirt, joggers, and hoodie</a:t>
                      </a:r>
                      <a:endParaRPr sz="1100" u="none" strike="noStrike" cap="none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5725" marR="45725" marT="22875" marB="22875">
                    <a:lnL w="47625" cap="flat" cmpd="sng" algn="ctr">
                      <a:solidFill>
                        <a:srgbClr val="8256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47625" cap="flat" cmpd="sng">
                      <a:solidFill>
                        <a:srgbClr val="8256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47625" cap="flat" cmpd="sng">
                      <a:solidFill>
                        <a:srgbClr val="8256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47625" cap="flat" cmpd="sng">
                      <a:solidFill>
                        <a:srgbClr val="8256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DD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376183"/>
                  </a:ext>
                </a:extLst>
              </a:tr>
            </a:tbl>
          </a:graphicData>
        </a:graphic>
      </p:graphicFrame>
      <p:sp>
        <p:nvSpPr>
          <p:cNvPr id="317" name="Google Shape;317;p31"/>
          <p:cNvSpPr txBox="1"/>
          <p:nvPr/>
        </p:nvSpPr>
        <p:spPr>
          <a:xfrm>
            <a:off x="635687" y="147467"/>
            <a:ext cx="647494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7030A0"/>
                </a:solidFill>
                <a:latin typeface="Poppins" pitchFamily="2" charset="77"/>
                <a:cs typeface="Poppins" pitchFamily="2" charset="77"/>
              </a:rPr>
              <a:t>Tier Examples:</a:t>
            </a:r>
            <a:endParaRPr lang="en-GB" sz="20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569D5F-0747-9A01-F670-0455A40436EB}"/>
              </a:ext>
            </a:extLst>
          </p:cNvPr>
          <p:cNvSpPr txBox="1"/>
          <p:nvPr/>
        </p:nvSpPr>
        <p:spPr>
          <a:xfrm>
            <a:off x="2583602" y="67312"/>
            <a:ext cx="64749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 i="0" u="none" strike="noStrike">
                <a:solidFill>
                  <a:srgbClr val="000000"/>
                </a:solidFill>
                <a:effectLst/>
                <a:latin typeface="-webkit-standard"/>
              </a:rPr>
              <a:t>We offer a range of sponsorship tiers to give partners clear options and value at every level. Our packages are designed to suit different budgets and goals—but we’re also happy to </a:t>
            </a:r>
            <a:r>
              <a:rPr lang="en-GB" b="1" i="0" u="none" strike="noStrike">
                <a:solidFill>
                  <a:srgbClr val="000000"/>
                </a:solidFill>
                <a:effectLst/>
              </a:rPr>
              <a:t>create bespoke opportunities tailored specifically to your brand.</a:t>
            </a:r>
            <a:endParaRPr lang="en-US" dirty="0"/>
          </a:p>
        </p:txBody>
      </p:sp>
      <p:pic>
        <p:nvPicPr>
          <p:cNvPr id="3" name="Picture 1" descr="A logo of a falcon&#10;&#10;AI-generated content may be incorrect.">
            <a:extLst>
              <a:ext uri="{FF2B5EF4-FFF2-40B4-BE49-F238E27FC236}">
                <a16:creationId xmlns:a16="http://schemas.microsoft.com/office/drawing/2014/main" id="{8B67178D-8D66-78F2-F5E2-E2D7DA07E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0684" y="4670026"/>
            <a:ext cx="427859" cy="31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Google Shape;349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86547" y="601407"/>
            <a:ext cx="4358860" cy="1489938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33"/>
          <p:cNvSpPr txBox="1"/>
          <p:nvPr/>
        </p:nvSpPr>
        <p:spPr>
          <a:xfrm>
            <a:off x="440940" y="198832"/>
            <a:ext cx="4358860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 dirty="0">
                <a:solidFill>
                  <a:srgbClr val="7030A0"/>
                </a:solidFill>
                <a:latin typeface="Poppins" pitchFamily="2" charset="77"/>
                <a:cs typeface="Poppins" pitchFamily="2" charset="77"/>
              </a:rPr>
              <a:t>Where Your Support Goes</a:t>
            </a:r>
            <a:endParaRPr sz="40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1025" name="Picture 1" descr="A logo of a falcon&#10;&#10;AI-generated content may be incorrect.">
            <a:extLst>
              <a:ext uri="{FF2B5EF4-FFF2-40B4-BE49-F238E27FC236}">
                <a16:creationId xmlns:a16="http://schemas.microsoft.com/office/drawing/2014/main" id="{C30CBE42-7AB4-D153-0384-34166FB3A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370" y="182307"/>
            <a:ext cx="11557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854A4DD3-722A-EF66-C42F-220A4D175C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E03292-7A9C-F048-24DA-3CC19E63D05B}"/>
              </a:ext>
            </a:extLst>
          </p:cNvPr>
          <p:cNvSpPr txBox="1"/>
          <p:nvPr/>
        </p:nvSpPr>
        <p:spPr>
          <a:xfrm>
            <a:off x="2910313" y="4542093"/>
            <a:ext cx="6074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u="none" strike="noStrike" dirty="0">
                <a:solidFill>
                  <a:srgbClr val="7030A0"/>
                </a:solidFill>
                <a:effectLst/>
                <a:latin typeface="-webkit-standard"/>
              </a:rPr>
              <a:t>Your brand, your reach, your impact — growing together with the MK Falcons.</a:t>
            </a:r>
            <a:endParaRPr lang="en-US" b="1" i="1" dirty="0">
              <a:solidFill>
                <a:srgbClr val="7030A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8125D1-A22A-8918-02F6-6DBEA5434210}"/>
              </a:ext>
            </a:extLst>
          </p:cNvPr>
          <p:cNvSpPr txBox="1"/>
          <p:nvPr/>
        </p:nvSpPr>
        <p:spPr>
          <a:xfrm>
            <a:off x="361498" y="1714500"/>
            <a:ext cx="854357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200" b="0" i="0" u="none" strike="noStrike" dirty="0">
                <a:solidFill>
                  <a:srgbClr val="000000"/>
                </a:solidFill>
                <a:effectLst/>
              </a:rPr>
              <a:t>Sponsorship plays a vital role in helping the Milton Keynes Falcons grow, compete, and create opportunities for women and girls in ice hockey.</a:t>
            </a:r>
          </a:p>
          <a:p>
            <a:pPr algn="l"/>
            <a:endParaRPr lang="en-GB" sz="1200" b="0" i="0" u="none" strike="noStrike" dirty="0">
              <a:solidFill>
                <a:srgbClr val="000000"/>
              </a:solidFill>
              <a:effectLst/>
            </a:endParaRPr>
          </a:p>
          <a:p>
            <a:pPr algn="l"/>
            <a:r>
              <a:rPr lang="en-GB" sz="1200" b="0" i="0" u="none" strike="noStrike" dirty="0">
                <a:solidFill>
                  <a:srgbClr val="000000"/>
                </a:solidFill>
                <a:effectLst/>
              </a:rPr>
              <a:t>Your support directly contributes to essential costs such as:</a:t>
            </a:r>
          </a:p>
          <a:p>
            <a:pPr algn="l"/>
            <a:endParaRPr lang="en-GB" sz="1200" b="0" i="0" u="none" strike="noStrike" dirty="0">
              <a:solidFill>
                <a:srgbClr val="000000"/>
              </a:solidFill>
              <a:effectLst/>
            </a:endParaRPr>
          </a:p>
          <a:p>
            <a:pPr algn="l"/>
            <a:r>
              <a:rPr lang="en-GB" sz="1200" b="1" i="0" u="none" strike="noStrike" dirty="0">
                <a:solidFill>
                  <a:srgbClr val="000000"/>
                </a:solidFill>
                <a:effectLst/>
              </a:rPr>
              <a:t>🔹 Ice Time &amp; Rink Fees</a:t>
            </a:r>
          </a:p>
          <a:p>
            <a:pPr algn="l"/>
            <a:r>
              <a:rPr lang="en-GB" sz="1200" b="0" i="0" u="none" strike="noStrike" dirty="0">
                <a:solidFill>
                  <a:srgbClr val="000000"/>
                </a:solidFill>
                <a:effectLst/>
              </a:rPr>
              <a:t>Securing regular training and match slots is our biggest ongoing expense.</a:t>
            </a:r>
          </a:p>
          <a:p>
            <a:pPr algn="l"/>
            <a:r>
              <a:rPr lang="en-GB" sz="1200" b="1" i="0" u="none" strike="noStrike" dirty="0">
                <a:solidFill>
                  <a:srgbClr val="000000"/>
                </a:solidFill>
                <a:effectLst/>
              </a:rPr>
              <a:t>🔹 Uniforms &amp; Team Apparel</a:t>
            </a:r>
          </a:p>
          <a:p>
            <a:pPr algn="l"/>
            <a:r>
              <a:rPr lang="en-GB" sz="1200" b="0" i="0" u="none" strike="noStrike" dirty="0">
                <a:solidFill>
                  <a:srgbClr val="000000"/>
                </a:solidFill>
                <a:effectLst/>
              </a:rPr>
              <a:t>Help us maintain a professional, unified appearance on and off the ice.</a:t>
            </a:r>
          </a:p>
          <a:p>
            <a:pPr algn="l"/>
            <a:r>
              <a:rPr lang="en-GB" sz="1200" b="1" i="0" u="none" strike="noStrike" dirty="0">
                <a:solidFill>
                  <a:srgbClr val="000000"/>
                </a:solidFill>
                <a:effectLst/>
              </a:rPr>
              <a:t>🔹 Tournament Entry Fees</a:t>
            </a:r>
          </a:p>
          <a:p>
            <a:pPr algn="l"/>
            <a:r>
              <a:rPr lang="en-GB" sz="1200" b="0" i="0" u="none" strike="noStrike" dirty="0">
                <a:solidFill>
                  <a:srgbClr val="000000"/>
                </a:solidFill>
                <a:effectLst/>
              </a:rPr>
              <a:t>Funding allows us to compete in regional and national events that elevate player development and club visibility.</a:t>
            </a:r>
          </a:p>
          <a:p>
            <a:pPr algn="l"/>
            <a:endParaRPr lang="en-GB" b="0" i="0" u="none" strike="noStrike" dirty="0">
              <a:solidFill>
                <a:srgbClr val="000000"/>
              </a:solidFill>
              <a:effectLst/>
            </a:endParaRPr>
          </a:p>
          <a:p>
            <a:pPr algn="l"/>
            <a:r>
              <a:rPr lang="en-GB" sz="1200" b="1" i="0" u="none" strike="noStrike" dirty="0">
                <a:solidFill>
                  <a:srgbClr val="000000"/>
                </a:solidFill>
                <a:effectLst/>
              </a:rPr>
              <a:t>🤝 Your Impact</a:t>
            </a:r>
          </a:p>
          <a:p>
            <a:pPr algn="l"/>
            <a:r>
              <a:rPr lang="en-GB" sz="1200" b="0" i="0" u="none" strike="noStrike" dirty="0">
                <a:solidFill>
                  <a:srgbClr val="000000"/>
                </a:solidFill>
                <a:effectLst/>
              </a:rPr>
              <a:t>By sponsoring the Falcons, you’re not just covering costs—you’re </a:t>
            </a:r>
            <a:r>
              <a:rPr lang="en-GB" sz="1200" b="1" i="0" u="none" strike="noStrike" dirty="0">
                <a:solidFill>
                  <a:srgbClr val="000000"/>
                </a:solidFill>
                <a:effectLst/>
              </a:rPr>
              <a:t>reducing the financial burden on players</a:t>
            </a:r>
            <a:r>
              <a:rPr lang="en-GB" sz="1200" b="0" i="0" u="none" strike="noStrike" dirty="0">
                <a:solidFill>
                  <a:srgbClr val="000000"/>
                </a:solidFill>
                <a:effectLst/>
              </a:rPr>
              <a:t>, supporting grassroots women’s sport, and helping us reach the next level.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096761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1310</Words>
  <Application>Microsoft Macintosh PowerPoint</Application>
  <PresentationFormat>On-screen Show (16:9)</PresentationFormat>
  <Paragraphs>133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Poppins</vt:lpstr>
      <vt:lpstr>-webkit-standard</vt:lpstr>
      <vt:lpstr>Calibri</vt:lpstr>
      <vt:lpstr>Arial</vt:lpstr>
      <vt:lpstr>Arimo</vt:lpstr>
      <vt:lpstr>Poppins ExtraBold</vt:lpstr>
      <vt:lpstr>Lato</vt:lpstr>
      <vt:lpstr>Simple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Angela Fourie</cp:lastModifiedBy>
  <cp:revision>7</cp:revision>
  <dcterms:modified xsi:type="dcterms:W3CDTF">2025-09-16T13:38:27Z</dcterms:modified>
</cp:coreProperties>
</file>